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2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6" autoAdjust="0"/>
    <p:restoredTop sz="94660" autoAdjust="0"/>
  </p:normalViewPr>
  <p:slideViewPr>
    <p:cSldViewPr>
      <p:cViewPr>
        <p:scale>
          <a:sx n="100" d="100"/>
          <a:sy n="100" d="100"/>
        </p:scale>
        <p:origin x="-2070" y="-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gey\Desktop\&#1053;&#1048;&#1048;%20&#1043;&#1088;&#1080;&#1087;&#1087;&#1072;\&#1050;&#1086;&#1096;&#1084;&#1072;&#1088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gey\Desktop\&#1053;&#1048;&#1048;%20&#1043;&#1088;&#1080;&#1087;&#1087;&#1072;\&#1050;&#1086;&#1096;&#1084;&#1072;&#108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autoTitleDeleted val="1"/>
    <c:plotArea>
      <c:layout/>
      <c:barChart>
        <c:barDir val="col"/>
        <c:grouping val="clustered"/>
        <c:ser>
          <c:idx val="0"/>
          <c:order val="0"/>
          <c:tx>
            <c:v>Средний геометрический титр</c:v>
          </c:tx>
          <c:dPt>
            <c:idx val="2"/>
            <c:spPr>
              <a:solidFill>
                <a:schemeClr val="accent2"/>
              </a:solidFill>
            </c:spPr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out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plus>
              <c:numRef>
                <c:f>Sheet1!$E$53:$G$53</c:f>
                <c:numCache>
                  <c:formatCode>General</c:formatCode>
                  <c:ptCount val="3"/>
                  <c:pt idx="0">
                    <c:v>1.0566825512822675</c:v>
                  </c:pt>
                  <c:pt idx="1">
                    <c:v>1.5222104768162672</c:v>
                  </c:pt>
                  <c:pt idx="2">
                    <c:v>1.2400867413412722</c:v>
                  </c:pt>
                </c:numCache>
              </c:numRef>
            </c:plus>
            <c:minus>
              <c:numRef>
                <c:f>Sheet1!$E$53:$G$53</c:f>
                <c:numCache>
                  <c:formatCode>General</c:formatCode>
                  <c:ptCount val="3"/>
                  <c:pt idx="0">
                    <c:v>1.0566825512822675</c:v>
                  </c:pt>
                  <c:pt idx="1">
                    <c:v>1.5222104768162672</c:v>
                  </c:pt>
                  <c:pt idx="2">
                    <c:v>1.2400867413412722</c:v>
                  </c:pt>
                </c:numCache>
              </c:numRef>
            </c:minus>
          </c:errBars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Sheet1!$E$52:$G$52</c:f>
              <c:numCache>
                <c:formatCode>General</c:formatCode>
                <c:ptCount val="3"/>
                <c:pt idx="0">
                  <c:v>11.539689523108095</c:v>
                </c:pt>
                <c:pt idx="1">
                  <c:v>9.5529470988656815</c:v>
                </c:pt>
                <c:pt idx="2">
                  <c:v>5.1790709520302238</c:v>
                </c:pt>
              </c:numCache>
            </c:numRef>
          </c:val>
        </c:ser>
        <c:dLbls>
          <c:showVal val="1"/>
        </c:dLbls>
        <c:axId val="157718784"/>
        <c:axId val="157734400"/>
      </c:barChart>
      <c:catAx>
        <c:axId val="157718784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 sz="1000"/>
            </a:pPr>
            <a:endParaRPr lang="ru-RU"/>
          </a:p>
        </c:txPr>
        <c:crossAx val="157734400"/>
        <c:crosses val="autoZero"/>
        <c:auto val="1"/>
        <c:lblAlgn val="ctr"/>
        <c:lblOffset val="100"/>
      </c:catAx>
      <c:valAx>
        <c:axId val="1577344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ru-RU"/>
                  <a:t>Логарифм абсолютного значения титров с основанием 2</a:t>
                </a:r>
              </a:p>
            </c:rich>
          </c:tx>
          <c:layout/>
        </c:title>
        <c:numFmt formatCode="General" sourceLinked="1"/>
        <c:tickLblPos val="nextTo"/>
        <c:crossAx val="157718784"/>
        <c:crosses val="autoZero"/>
        <c:crossBetween val="between"/>
      </c:valAx>
    </c:plotArea>
    <c:plotVisOnly val="1"/>
    <c:dispBlanksAs val="gap"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autoTitleDeleted val="1"/>
    <c:plotArea>
      <c:layout/>
      <c:barChart>
        <c:barDir val="col"/>
        <c:grouping val="stacked"/>
        <c:ser>
          <c:idx val="0"/>
          <c:order val="0"/>
          <c:spPr>
            <a:noFill/>
          </c:spPr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Sheet1!$E$62:$G$62</c:f>
              <c:numCache>
                <c:formatCode>General</c:formatCode>
                <c:ptCount val="3"/>
                <c:pt idx="0">
                  <c:v>9.6438561897747199</c:v>
                </c:pt>
                <c:pt idx="1">
                  <c:v>6.6438561897747324</c:v>
                </c:pt>
                <c:pt idx="2">
                  <c:v>3.3219280948873626</c:v>
                </c:pt>
              </c:numCache>
            </c:numRef>
          </c:val>
        </c:ser>
        <c:ser>
          <c:idx val="1"/>
          <c:order val="1"/>
          <c:spPr>
            <a:noFill/>
          </c:spPr>
          <c:errBars>
            <c:errBarType val="minus"/>
            <c:errValType val="percentage"/>
            <c:noEndCap val="1"/>
            <c:val val="100"/>
          </c:errBars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Sheet1!$E$63:$G$63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</c:ser>
        <c:ser>
          <c:idx val="2"/>
          <c:order val="2"/>
          <c:spPr>
            <a:solidFill>
              <a:srgbClr val="5B9BD5">
                <a:lumMod val="40000"/>
                <a:lumOff val="6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c:spPr>
          <c:dPt>
            <c:idx val="2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c:spPr>
          </c:dPt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Sheet1!$E$64:$G$64</c:f>
              <c:numCache>
                <c:formatCode>General</c:formatCode>
                <c:ptCount val="3"/>
                <c:pt idx="0">
                  <c:v>1.000000000000002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ser>
          <c:idx val="3"/>
          <c:order val="3"/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c:spPr>
          <c:dPt>
            <c:idx val="2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c:spPr>
          </c:dPt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Sheet1!$E$65:$G$65</c:f>
              <c:numCache>
                <c:formatCode>General</c:formatCode>
                <c:ptCount val="3"/>
                <c:pt idx="0">
                  <c:v>0.99999999999999645</c:v>
                </c:pt>
                <c:pt idx="1">
                  <c:v>1</c:v>
                </c:pt>
                <c:pt idx="2">
                  <c:v>0.99999999999999911</c:v>
                </c:pt>
              </c:numCache>
            </c:numRef>
          </c:val>
        </c:ser>
        <c:ser>
          <c:idx val="4"/>
          <c:order val="4"/>
          <c:spPr>
            <a:noFill/>
          </c:spPr>
          <c:errBars>
            <c:errBarType val="minus"/>
            <c:errValType val="percentage"/>
            <c:noEndCap val="1"/>
            <c:val val="100"/>
          </c:errBars>
          <c:cat>
            <c:strRef>
              <c:f>Sheet1!$E$1:$G$1</c:f>
              <c:strCache>
                <c:ptCount val="3"/>
                <c:pt idx="0">
                  <c:v>окAd5</c:v>
                </c:pt>
                <c:pt idx="1">
                  <c:v>Adeno5Knob</c:v>
                </c:pt>
                <c:pt idx="2">
                  <c:v>РН</c:v>
                </c:pt>
              </c:strCache>
            </c:strRef>
          </c:cat>
          <c:val>
            <c:numRef>
              <c:f>Sheet1!$E$66:$G$66</c:f>
              <c:numCache>
                <c:formatCode>General</c:formatCode>
                <c:ptCount val="3"/>
                <c:pt idx="0">
                  <c:v>1</c:v>
                </c:pt>
                <c:pt idx="1">
                  <c:v>2.9999999999999978</c:v>
                </c:pt>
                <c:pt idx="2">
                  <c:v>2</c:v>
                </c:pt>
              </c:numCache>
            </c:numRef>
          </c:val>
        </c:ser>
        <c:overlap val="100"/>
        <c:axId val="201234304"/>
        <c:axId val="201235840"/>
      </c:barChart>
      <c:catAx>
        <c:axId val="201234304"/>
        <c:scaling>
          <c:orientation val="minMax"/>
        </c:scaling>
        <c:axPos val="b"/>
        <c:numFmt formatCode="General" sourceLinked="0"/>
        <c:tickLblPos val="nextTo"/>
        <c:crossAx val="201235840"/>
        <c:crosses val="autoZero"/>
        <c:auto val="1"/>
        <c:lblAlgn val="ctr"/>
        <c:lblOffset val="100"/>
      </c:catAx>
      <c:valAx>
        <c:axId val="201235840"/>
        <c:scaling>
          <c:orientation val="minMax"/>
        </c:scaling>
        <c:axPos val="l"/>
        <c:majorGridlines/>
        <c:numFmt formatCode="General" sourceLinked="1"/>
        <c:tickLblPos val="nextTo"/>
        <c:crossAx val="201234304"/>
        <c:crosses val="autoZero"/>
        <c:crossBetween val="between"/>
      </c:valAx>
    </c:plotArea>
    <c:plotVisOnly val="1"/>
    <c:dispBlanksAs val="gap"/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6B019-4B5C-441C-9D13-F77EC5EDED06}" type="datetimeFigureOut">
              <a:rPr lang="ru-RU" smtClean="0"/>
              <a:pPr/>
              <a:t>28.06.2023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9A8B4-9E6A-4687-AE41-C08DD43867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7743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95ACC-218C-442E-8087-9BCEBB1A25D2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BD587-20E6-4DA2-AA90-ADC4D73882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3224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2BC54-5A16-455C-A552-0C97990ED9D8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53BA8-1A44-4F3B-9605-B121B2BF15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8240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B2B5C-165C-4EDE-B3B6-98ADCA9A3605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71E9B-C782-4D15-BB46-DA71E6156A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1861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06CAA-C6C2-4AE7-9F02-8B2F3D2CAF53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BB504-15B2-4FF4-AF0E-0EDA8EE572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472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602D9-E02A-4989-B67B-BD61BFE5EEA7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47116-F05F-4410-BFC1-9C6EF80050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6465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F2085-4650-4BC8-B346-CB9FE801A9A6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346E1-EB37-45D9-BCA7-2546B940A3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611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3EDA0-86C7-4EEF-9BBF-8BCF9A8CF9AA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FCE70-F127-4F01-8632-B32A92A6138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9113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C1A2A-F6BC-4C32-9ED1-2CD8B2C3FDF0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757F5-911A-4A2B-9863-4810B50BCB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338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9A0F1-C071-40AE-8CEA-537E40284585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AA65-7C77-4E47-B229-C7B92B21F3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9392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2F70C-667C-43A0-9DC0-4504C86059F6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7EBDB-3CE0-496F-BA95-2EAFA1C591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0948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832CE-1839-4EFC-B4A9-B865DA51D439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8D398-D473-4160-8979-F200C7B65E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22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5773AE-CA95-4EAC-B733-0AA1D6E6A5BA}" type="datetimeFigureOut">
              <a:rPr lang="ru-RU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0BA6D6-BE28-442C-81BD-6FD2141CE0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2221" y="2693988"/>
            <a:ext cx="7959558" cy="1470025"/>
          </a:xfrm>
        </p:spPr>
        <p:txBody>
          <a:bodyPr>
            <a:noAutofit/>
          </a:bodyPr>
          <a:lstStyle/>
          <a:p>
            <a:r>
              <a:rPr lang="ru-RU" sz="3600" smtClean="0"/>
              <a:t> </a:t>
            </a:r>
            <a:r>
              <a:rPr lang="ru-RU" sz="2400" smtClean="0"/>
              <a:t>ВЫПУСКНАЯ КВАЛИФИКАЦИОННАЯ РАБОТА </a:t>
            </a:r>
            <a:br>
              <a:rPr lang="ru-RU" sz="2400" smtClean="0"/>
            </a:br>
            <a:r>
              <a:rPr lang="ru-RU" sz="2400" smtClean="0"/>
              <a:t>на тему: </a:t>
            </a:r>
            <a:br>
              <a:rPr lang="ru-RU" sz="2400" smtClean="0"/>
            </a:br>
            <a:r>
              <a:rPr lang="ru-RU" sz="2400" b="1" smtClean="0">
                <a:solidFill>
                  <a:srgbClr val="002060"/>
                </a:solidFill>
              </a:rPr>
              <a:t> Получение и характеристика фрагмента фибриллы аденовируса 5 серотипа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149080"/>
            <a:ext cx="9144000" cy="1584176"/>
          </a:xfrm>
        </p:spPr>
        <p:txBody>
          <a:bodyPr>
            <a:noAutofit/>
          </a:bodyPr>
          <a:lstStyle/>
          <a:p>
            <a:r>
              <a:rPr lang="ru-RU" sz="2000" smtClean="0"/>
              <a:t>Магистрант: Смирнов С.В. </a:t>
            </a:r>
          </a:p>
          <a:p>
            <a:r>
              <a:rPr lang="ru-RU" sz="2000" smtClean="0"/>
              <a:t>Руководитель: доц.</a:t>
            </a:r>
            <a:r>
              <a:rPr lang="en-US" sz="2000" smtClean="0"/>
              <a:t> </a:t>
            </a:r>
            <a:r>
              <a:rPr lang="ru-RU" sz="2000" smtClean="0"/>
              <a:t>каф. Биотехнологии</a:t>
            </a:r>
            <a:r>
              <a:rPr lang="en-US" sz="2000" smtClean="0"/>
              <a:t>, </a:t>
            </a:r>
            <a:r>
              <a:rPr lang="ru-RU" sz="2000" smtClean="0"/>
              <a:t>канд. хим. наук Глазова Н.В.</a:t>
            </a:r>
          </a:p>
          <a:p>
            <a:endParaRPr lang="ru-RU" sz="2000" smtClean="0"/>
          </a:p>
          <a:p>
            <a:r>
              <a:rPr lang="ru-RU" sz="2000" smtClean="0"/>
              <a:t>направление подготовки 19.04.01 Биотехнология, магистерская программа «Промышленная биотехнология и биоинженерия»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18286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Практическая значимость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Заключается в необходимости разработки отечественных высокоспецифичных тест-систем для изучения наличия вируснейтрализующих антител к аденовирусу 5 типа в человеческой популяции.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049" y="404664"/>
            <a:ext cx="7732158" cy="778098"/>
          </a:xfrm>
        </p:spPr>
        <p:txBody>
          <a:bodyPr>
            <a:no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Целевая последовательность белка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268761"/>
            <a:ext cx="8229600" cy="5040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Целевая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аминокислотная последовательность домена белка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fiber-knob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751060" cy="136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Карта экспрессионной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рекомбинантной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плазмиды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pET28a-knobAdeno5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56792"/>
            <a:ext cx="5328592" cy="431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Культивирование продуцента </a:t>
            </a:r>
            <a:endParaRPr lang="ru-RU" sz="2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2880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 algn="just">
              <a:buFont typeface="Arial" pitchFamily="34" charset="0"/>
              <a:buChar char="•"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2627784" y="1417638"/>
            <a:ext cx="6264696" cy="4674423"/>
          </a:xfrm>
        </p:spPr>
        <p:txBody>
          <a:bodyPr>
            <a:noAutofit/>
          </a:bodyPr>
          <a:lstStyle/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Для экспрессии фрагмента гена фибриллы, кодирующего домен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использовали штамм-продуцент E.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coli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BL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21/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pET28a-knobAdeno5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получения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инокулята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исходную посевную культуру инкубировали в течение 8 ч при 37 °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в 10 мл среды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Лурия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Бертани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в 100 мл колбе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Эрленмейера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Для индукции синтеза целевого продукта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инокулят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переносили в 100 мл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культуральной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среды в 1,0 л колбы.</a:t>
            </a: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При достижении оптической плотности (λ = 600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) значений 0,8 ÷ 1,0 температуру культивирования понижали до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32°C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и добавляли изопропил-β-D-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тиогалактопиранозид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(ИПТГ) до конечной концентрации 0,5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 После добавления индуктора процесс культивирования вели 4 часа до достижения значений оптической плотности 4,2 ÷ 5,0.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1922896" cy="283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одтверждение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синтеза белка</a:t>
            </a:r>
          </a:p>
        </p:txBody>
      </p:sp>
      <p:pic>
        <p:nvPicPr>
          <p:cNvPr id="5" name="Picture 21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077" y="1495325"/>
            <a:ext cx="3165859" cy="4381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988840"/>
            <a:ext cx="4464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 algn="just">
              <a:buFont typeface="Arial" pitchFamily="34" charset="0"/>
              <a:buChar char="•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Экспрессию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синтетического белка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подтверждали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методом электрофореза в полиакриламидном геле.</a:t>
            </a:r>
          </a:p>
          <a:p>
            <a:pPr marL="363538" indent="-363538" algn="just"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По результатам электрофореза, до индукции ИПТГ экспрессия синтетического белка отсутствовала, но после 1,5 – 3 часов индукции целевой белок синтезировался штаммом-продуцентом. Его молекулярная масса составила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23,3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кДа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623" y="274638"/>
            <a:ext cx="8628865" cy="706090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Очистка синтетического белка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sz="3200" dirty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методом металл-аффинной хроматографии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4283804"/>
            <a:ext cx="8928991" cy="1161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Фракции, имеющие поглощение более 150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mAU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соответствуют пику целевого продукта. 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удаления имидазола и примесных солей проводили диализ против буфера ФСБ. 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Концентрация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белка составила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0,25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мг/мл.</a:t>
            </a:r>
          </a:p>
        </p:txBody>
      </p:sp>
      <p:pic>
        <p:nvPicPr>
          <p:cNvPr id="4" name="Picture 19" descr="Ad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698" y="1124744"/>
            <a:ext cx="8397806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Изучение специфической активности синтетического белка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в ИФА в сравнении с РН </a:t>
            </a:r>
            <a:endParaRPr lang="ru-RU" sz="2800" dirty="0"/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0" y="5574631"/>
            <a:ext cx="9144000" cy="12387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В ИФА исследовали сыворотки крови людей, положительные на наличие антител к Ад5 в реакции нейтрализации.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Для верификации опыта использовали очищенный концентрат Ад5 (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оч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Ad5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В качестве отрицательного контроля использовали ФСБ, содержащий 0,05% Твин-20.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6" name="Chart 4"/>
          <p:cNvGraphicFramePr/>
          <p:nvPr/>
        </p:nvGraphicFramePr>
        <p:xfrm>
          <a:off x="179512" y="1340768"/>
          <a:ext cx="446449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24"/>
          <p:cNvGraphicFramePr/>
          <p:nvPr/>
        </p:nvGraphicFramePr>
        <p:xfrm>
          <a:off x="4716016" y="1340768"/>
          <a:ext cx="410445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Изучение специфической активности синтетического белка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в ИФА в сравнении с РН 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01795134"/>
              </p:ext>
            </p:extLst>
          </p:nvPr>
        </p:nvGraphicFramePr>
        <p:xfrm>
          <a:off x="444648" y="1628800"/>
          <a:ext cx="8229600" cy="981456"/>
        </p:xfrm>
        <a:graphic>
          <a:graphicData uri="http://schemas.openxmlformats.org/drawingml/2006/table">
            <a:tbl>
              <a:tblPr firstRow="1" firstCol="1" bandRow="1"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ок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Adeno5Knob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РН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СГТ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Стандартное отклонение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Медиана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4648" y="2821418"/>
            <a:ext cx="8242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Расхождения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титрах могут быть связаны с различной концентрацией антител против различных белков аденовируса.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Поскольку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очищенный концентрат вируса содержит помимо белка фибриллы другие структурные белки,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эпитопы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поверхности этих белков могут выступать в качестве антигенных детерминант по отношению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поликлональным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антителам против аденовируса, содержащимся в сыворотке.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предположить, что содержание антител к домену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fiber-knob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аденовируса у них различалось.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Изучение иммуногенности синтетического белка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Knob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76055" y="1743673"/>
            <a:ext cx="3897368" cy="3888431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Иммунизация мышей линии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BALB/c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белком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 стимулировала образование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антител. </a:t>
            </a:r>
          </a:p>
          <a:p>
            <a:pPr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Наличие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специфических антител в сыворотках иммунизированных животных исследовали в ИФА с использованием в качестве антигенов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и оч.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5.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Титры антител, специфически взаимодействующих с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Adeno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оч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5, достигали значений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1:800-1:1600.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титры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772816"/>
            <a:ext cx="5008649" cy="3830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78696" cy="778098"/>
          </a:xfrm>
        </p:spPr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1058219"/>
            <a:ext cx="8064896" cy="366692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 синтетический фрагмент белка фибриллы 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Adeno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Отработаны условия выделения и очистки синтетического белка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Adeno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Adeno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Knob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специфически реагирует с нейтрализующими антителами к аденовирусу 5 серотипа, и, следовательно, имеет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конформацию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аналогичную домену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fiber-knob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фибриллы аденовируса 5 серотипа.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Белок обладает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иммуногенными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свойствами. Прирост сывороточных антител наблюдался на 42 день после иммунизации с адъювантом.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2587" y="274638"/>
            <a:ext cx="8229600" cy="629582"/>
          </a:xfrm>
        </p:spPr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Введение</a:t>
            </a:r>
          </a:p>
        </p:txBody>
      </p:sp>
      <p:pic>
        <p:nvPicPr>
          <p:cNvPr id="7" name="Содержимое 6" descr="4d3de835993499.5dce0d4cce92b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74174" y="2849632"/>
            <a:ext cx="3846427" cy="2884820"/>
          </a:xfrm>
        </p:spPr>
      </p:pic>
      <p:sp>
        <p:nvSpPr>
          <p:cNvPr id="14338" name="AutoShape 2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0" name="AutoShape 4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2" name="AutoShape 6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28935" y="1138262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Аденовирусы (Ад) являются ДНК-содержащими вирусами, вызывающими, в основном, инфекции верхних дыхательных путей. </a:t>
            </a:r>
          </a:p>
          <a:p>
            <a:pPr indent="457200"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Активное использование Ад векторов в биотехнологии 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медицине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определяет необходимость изучения уровня антител к Ад в популяции населения с использованием современных средств диагностики.</a:t>
            </a:r>
          </a:p>
        </p:txBody>
      </p:sp>
      <p:sp>
        <p:nvSpPr>
          <p:cNvPr id="14344" name="AutoShape 8" descr="https://www.mdpi.com/viruses/viruses-06-03563/article_deploy/html/images/viruses-06-03563-g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065039" y="5968493"/>
            <a:ext cx="686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Икосаэдрический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вирион аденовируса.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Источник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https://www.behance.net/gallery/35993499/Virus-Trading-Cards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Список публикаций по теме исследования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Характеристика синтетического фрагмента белка фибриллы аденовируса 5 типа / С. В. Смирнов, И. В. Амосова, А. А.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Шалджян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[и др.]. — Текст : непосредственный // Инфекционные болезни в современном мире: эволюция, текущие и будущие угрозы:  сборник трудов XV Ежегодного Всероссийского Конгресса по инфекционным  болезням имени академика В.И.Покровского. — Москва : Медицинское Маркетинговое агентство, 2023. — С. 206.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Оценка специфической активности и иммуногенности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рекомбинантного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фрагмента белка аденовируса 5 серотипа / С. В. Смирнов, И. В. Амосова, А. А.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Шалджян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[и др.]. — Текст : непосредственный // Вирусные инфекции – от диагностики к клинике: сборник тезисов Всероссийской  конференции молодых ученых. — СПб : ПОЛИТЕХ-ПРЕСС, 2023. — С. 93-94.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Рекомбинантный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фрагмент белка фибриллы как эвентуальный антиген для изучения гуморального иммунитета к аденовирусу 5 типа / С. В. Смирнов, И. В. Амосова, А. А.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Шалджян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[и др.]. — Текст : непосредственный // «Молодая фармация – потенциал будущего», XIII Всероссийская научная конференция студентов и аспирантов с международным участием. Сборник материалов конференции. — СПб : Санкт-Петербургский государственный химико-фармацевтический университет, 2023. — [В печати].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55676" y="2060849"/>
            <a:ext cx="5832648" cy="648072"/>
          </a:xfrm>
        </p:spPr>
        <p:txBody>
          <a:bodyPr>
            <a:normAutofit/>
          </a:bodyPr>
          <a:lstStyle/>
          <a:p>
            <a:pPr algn="ctr"/>
            <a:r>
              <a:rPr lang="ru-RU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46615"/>
            <a:ext cx="4978896" cy="719771"/>
          </a:xfrm>
        </p:spPr>
        <p:txBody>
          <a:bodyPr>
            <a:no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Строение аденовирусов</a:t>
            </a:r>
          </a:p>
        </p:txBody>
      </p:sp>
      <p:sp>
        <p:nvSpPr>
          <p:cNvPr id="14338" name="AutoShape 2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0" name="AutoShape 4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2" name="AutoShape 6" descr="https://mir-s3-cdn-cf.behance.net/project_modules/max_1200/4d3de835993499.5dce0d4cce92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4" name="AutoShape 8" descr="https://www.mdpi.com/viruses/viruses-06-03563/article_deploy/html/images/viruses-06-03563-g0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108492" y="593467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doi: 10.1099/0022-1317-81-11-2573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6076" y="1196752"/>
            <a:ext cx="3233225" cy="460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Вирионы аденовирусов содержат как группоспецифические, так и типоспецифические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эпитопы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расположенные в трех белках –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пентоне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гексоне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и фибрилле. </a:t>
            </a: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Фибрилла аденовируса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содержит типоспецифические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эпитопы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1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8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В строении белка фибриллы аденовируса выделяют: С-концевую глобулярную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структуру (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fiber-knob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которая участвует во взаимодействии с рецепторами на поверхности клетки, и N-концевой участок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связывания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пентоновым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основанием вирусного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капсида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016" y="562279"/>
            <a:ext cx="4732040" cy="706090"/>
          </a:xfrm>
        </p:spPr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Строение аденовирусов</a:t>
            </a:r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56" y="1556791"/>
            <a:ext cx="3957985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9415" y="5296345"/>
            <a:ext cx="448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10.1016/s0969-2126(94)00126-x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6" y="2564904"/>
            <a:ext cx="3096344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На модели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тримерного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комплекса белка 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fiber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» показано расположение  аминокислотных остатков, определяющих отличия в структуре 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fiber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knob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 Ад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5, 2, 7 и 3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типов.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>
            <a:noAutofit/>
          </a:bodyPr>
          <a:lstStyle/>
          <a:p>
            <a:pPr marL="107950" indent="-107950"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Несмотря на то, что Ад являются естественными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патогенами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для человека, они широко используются в медицине в качестве векторов для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таргетной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доставки терапевтических генов и вакцинных антигенов в организм пациента. </a:t>
            </a:r>
          </a:p>
          <a:p>
            <a:pPr marL="107950" indent="-107950"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Использование аденовирусов в качестве векторов может приводить к нежелательным последствиям в силу наличия у людей нейтрализующих антител к вирусу, способных блокировать действие вектора. 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3638" y="1268761"/>
            <a:ext cx="296053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5868144" y="5733256"/>
            <a:ext cx="2952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Источник:</a:t>
            </a:r>
          </a:p>
          <a:p>
            <a:pPr algn="ctr"/>
            <a:r>
              <a:rPr lang="en-US" dirty="0" smtClean="0"/>
              <a:t>https://mavink.com/explore/Neutralizing-Antibody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4032448" cy="806394"/>
          </a:xfrm>
        </p:spPr>
        <p:txBody>
          <a:bodyPr>
            <a:normAutofit/>
          </a:bodyPr>
          <a:lstStyle/>
          <a:p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63888" y="980728"/>
            <a:ext cx="5364088" cy="4622812"/>
          </a:xfrm>
        </p:spPr>
        <p:txBody>
          <a:bodyPr>
            <a:noAutofit/>
          </a:bodyPr>
          <a:lstStyle/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Для выявления нейтрализующих антител к Ад в настоящее время используется реакция нейтрализации, для постановки которой необходима хорошо оснащенная вирусологическая лаборатория,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квалифициро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-ванный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персонал, наличие вируса,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постановка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анализа занимает продолжительное время (4-5 суток). </a:t>
            </a:r>
          </a:p>
          <a:p>
            <a:pPr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Чувствительность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специфичность современных иммуноферментных тест-систем обеспечивается включением в их состав синтетических белков. 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При конструировании ИФА тест-систем для определения антител к Ад 5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таким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антигеном может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стать фрагмент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белка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фибриллы. 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0" name="AutoShape 2" descr="https://cloudfront.jove.com/files/ftp_upload/56448/56448fig3v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79512" y="4869160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Постановка реакции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нейтрализации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примере вируса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гриппа. Источник: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https://doi:10.1007/978-1-61779-621-0_3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4" name="AutoShape 2" descr="Overview of microneutralization assay. The main steps of the microneutralization assay are shown. Steps 1 and 2, the neutralization portion of the assay and step 3 , the infection of MDCK cells with non-neutralized virus, are done on day 1. Steps 4 and 5 , the detection of virus infected cells using an ELISA, are done on day 2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 descr="Overview-of-microneutralization-assay-The-main-steps-of-the-microneutralization-ass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91" y="1864240"/>
            <a:ext cx="3506642" cy="2855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Цель работы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получить и охарактеризовать синтетический фрагмент белка фибриллы аденовируса 5 серотипа, определить его специфическую активность и иммуногенность.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работы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Синтезировать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ген, кодирующий фрагмент фибриллы аденовируса 5 серотипа, и получить рекомбинантную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плазмиду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последующей трансформацией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продуцент фрагмента фибриллы аденовируса 5 серотипа;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и очистить фрагмент белка фибриллы аденовируса 5 серотипа;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очищенный концентрат аденовируса 5 серотипа;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Охарактеризовать специфическую активность фрагмента белка фибриллы аденовируса 5 серотипа;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иммуногенность полученного очищенного белка на лабораторных животных.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13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Научная новизна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Разработана оригинальная технология получения фрагмента фибриллы аденовируса 5 серотипа, который может быть использован для изучения  наличия вируснейтрализующих антител к аденовирусу 5 типа в человеческой популяции.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хфу_презаентация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1147</Words>
  <Application>Microsoft Office PowerPoint</Application>
  <PresentationFormat>Экран (4:3)</PresentationFormat>
  <Paragraphs>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спхфу_презаентация</vt:lpstr>
      <vt:lpstr> ВЫПУСКНАЯ КВАЛИФИКАЦИОННАЯ РАБОТА  на тему:   Получение и характеристика фрагмента фибриллы аденовируса 5 серотипа  </vt:lpstr>
      <vt:lpstr>Введение</vt:lpstr>
      <vt:lpstr>Строение аденовирусов</vt:lpstr>
      <vt:lpstr>Строение аденовирусов</vt:lpstr>
      <vt:lpstr>Актуальность</vt:lpstr>
      <vt:lpstr>Актуальность</vt:lpstr>
      <vt:lpstr>Слайд 7</vt:lpstr>
      <vt:lpstr>Задачи работы</vt:lpstr>
      <vt:lpstr>Научная новизна</vt:lpstr>
      <vt:lpstr>Практическая значимость</vt:lpstr>
      <vt:lpstr>Целевая последовательность белка</vt:lpstr>
      <vt:lpstr>Карта экспрессионной рекомбинантной плазмиды pET28a-knobAdeno5</vt:lpstr>
      <vt:lpstr>Культивирование продуцента </vt:lpstr>
      <vt:lpstr>Подтверждение синтеза белка</vt:lpstr>
      <vt:lpstr>Очистка синтетического белка Adeno5Knob  методом металл-аффинной хроматографии</vt:lpstr>
      <vt:lpstr>Изучение специфической активности синтетического белка Adeno5Knob в ИФА в сравнении с РН </vt:lpstr>
      <vt:lpstr>Изучение специфической активности синтетического белка Adeno5Knob в ИФА в сравнении с РН </vt:lpstr>
      <vt:lpstr>Изучение иммуногенности синтетического белка Adeno5Knob</vt:lpstr>
      <vt:lpstr>Заключение</vt:lpstr>
      <vt:lpstr>Список публикаций по теме исследования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Mag3</dc:creator>
  <cp:lastModifiedBy>Smirnov</cp:lastModifiedBy>
  <cp:revision>81</cp:revision>
  <dcterms:created xsi:type="dcterms:W3CDTF">2018-04-16T14:33:10Z</dcterms:created>
  <dcterms:modified xsi:type="dcterms:W3CDTF">2023-06-28T11:01:28Z</dcterms:modified>
</cp:coreProperties>
</file>